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759716c2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759716c2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759716c2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759716c2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759716c25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759716c25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759716c2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759716c2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</a:t>
            </a:r>
            <a:r>
              <a:rPr lang="en"/>
              <a:t>: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Creating dfs                                        minimizing capacity                                        Loading dfs                                        cleaning data                      importing captions from dfs and transforming to tokens                                        randomly choose a caption and pad it                          insert to dataloader.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59716c25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759716c2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Michal: caption dataset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759716c25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759716c2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</a:t>
            </a:r>
            <a:r>
              <a:rPr lang="en"/>
              <a:t> and Michal: get into RNN Decoder : 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Inputs          transform caption to tensors with 2048 dim            Concat with CNN 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             LSTM            Output            loss function, optimizer and back propagation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940e521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940e521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832c43e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832c43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940e521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940e521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82a02c4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82a02c4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759716c25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759716c25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Michal: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59716c2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759716c2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9481033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9481033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9481033d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9481033d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9481033d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9481033d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9481033d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9481033d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9481033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9481033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481033d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481033d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759716c2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759716c2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 and Michal: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32c43e40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832c43e40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759716c2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759716c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59716c2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59716c2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59716c2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59716c2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759716c2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759716c2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Tomer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759716c2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759716c2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82a02c4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82a02c4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759716c2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759716c2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Michal: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Captioning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 Matzlavi and Tomer Stern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Took from Kaggle. The idea using those datasets came from this article: Show and Tell: A Neural Image Caption Generator (Bengio, 2015)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used 3 different datasets, all </a:t>
            </a:r>
            <a:r>
              <a:rPr lang="en"/>
              <a:t>containing</a:t>
            </a:r>
            <a:r>
              <a:rPr lang="en"/>
              <a:t> images and captions that fit to each image, as should in classification tasks: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flickr 8k: 8,092 images, 5 captions per image, focusing on scenes involving humans and animals (dogs and kids) - test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flickr 30k: 31,783 images, </a:t>
            </a:r>
            <a:r>
              <a:rPr lang="en"/>
              <a:t>5 captions per image, longer version of flickr 8k - train and val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MScoco 2017: 118000+ images, 5 captions per image, everyday scenes, with objects in realistic contexts - train and val dataset.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grpSp>
        <p:nvGrpSpPr>
          <p:cNvPr id="148" name="Google Shape;148;p23"/>
          <p:cNvGrpSpPr/>
          <p:nvPr/>
        </p:nvGrpSpPr>
        <p:grpSpPr>
          <a:xfrm>
            <a:off x="5838292" y="2807500"/>
            <a:ext cx="3305700" cy="3483050"/>
            <a:chOff x="5760117" y="1189775"/>
            <a:chExt cx="3305700" cy="3483050"/>
          </a:xfrm>
        </p:grpSpPr>
        <p:sp>
          <p:nvSpPr>
            <p:cNvPr id="149" name="Google Shape;149;p23"/>
            <p:cNvSpPr/>
            <p:nvPr/>
          </p:nvSpPr>
          <p:spPr>
            <a:xfrm>
              <a:off x="57601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images were converted to RGB, resized,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turned into a tensor and normalized.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" name="Google Shape;151;p23"/>
          <p:cNvGrpSpPr/>
          <p:nvPr/>
        </p:nvGrpSpPr>
        <p:grpSpPr>
          <a:xfrm>
            <a:off x="0" y="2807602"/>
            <a:ext cx="3546900" cy="3482836"/>
            <a:chOff x="0" y="1189989"/>
            <a:chExt cx="3546900" cy="3482836"/>
          </a:xfrm>
        </p:grpSpPr>
        <p:sp>
          <p:nvSpPr>
            <p:cNvPr id="152" name="Google Shape;152;p2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Importing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different datasets were imported from Kaggle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3"/>
          <p:cNvGrpSpPr/>
          <p:nvPr/>
        </p:nvGrpSpPr>
        <p:grpSpPr>
          <a:xfrm>
            <a:off x="3046004" y="2807500"/>
            <a:ext cx="3305700" cy="3483050"/>
            <a:chOff x="2944204" y="1189775"/>
            <a:chExt cx="3305700" cy="3483050"/>
          </a:xfrm>
        </p:grpSpPr>
        <p:sp>
          <p:nvSpPr>
            <p:cNvPr id="155" name="Google Shape;155;p23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Turning into dictionary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data was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organized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in  a dictionary in the following </a:t>
              </a: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manner: </a:t>
              </a:r>
              <a:r>
                <a:rPr lang="en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(key:image, value: captions)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encoder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853850"/>
            <a:ext cx="85206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used an existing trained model called Resnet 50. ResNet-50 is CNN architecture that belongs to the ResNet (Residual Networks) family, a series of models designed to address the challenges associated with training deep neural networks. Developed by researchers at Microsoft Research Asia, ResNet-50 is renowned for its depth and efficiency in image classification tasks.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0" y="2653950"/>
            <a:ext cx="8785399" cy="2489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7743900" y="3162600"/>
            <a:ext cx="344100" cy="312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preprocessing</a:t>
            </a:r>
            <a:r>
              <a:rPr lang="en"/>
              <a:t> </a:t>
            </a:r>
            <a:endParaRPr/>
          </a:p>
        </p:txBody>
      </p:sp>
      <p:grpSp>
        <p:nvGrpSpPr>
          <p:cNvPr id="170" name="Google Shape;170;p25"/>
          <p:cNvGrpSpPr/>
          <p:nvPr/>
        </p:nvGrpSpPr>
        <p:grpSpPr>
          <a:xfrm>
            <a:off x="5694867" y="2127913"/>
            <a:ext cx="3305700" cy="3483050"/>
            <a:chOff x="5632317" y="1189775"/>
            <a:chExt cx="3305700" cy="3483050"/>
          </a:xfrm>
        </p:grpSpPr>
        <p:sp>
          <p:nvSpPr>
            <p:cNvPr id="171" name="Google Shape;171;p2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Padding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captions were padded with the token &lt;pad&gt; and were randomly chosen to be fed to the dataloader.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0" y="2128014"/>
            <a:ext cx="3546900" cy="3482836"/>
            <a:chOff x="0" y="1189989"/>
            <a:chExt cx="3546900" cy="3482836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Creating dataframes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5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Dataframes were created in order to not use the encoder each time. The dfs contained a captions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column and a feature vector column. The df were saved to CSV format for later use.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5"/>
          <p:cNvGrpSpPr/>
          <p:nvPr/>
        </p:nvGrpSpPr>
        <p:grpSpPr>
          <a:xfrm>
            <a:off x="2991104" y="2127913"/>
            <a:ext cx="3305700" cy="3483050"/>
            <a:chOff x="2944204" y="1189775"/>
            <a:chExt cx="3305700" cy="3483050"/>
          </a:xfrm>
        </p:grpSpPr>
        <p:sp>
          <p:nvSpPr>
            <p:cNvPr id="177" name="Google Shape;177;p2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Tokenizing the cations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captions were tokenized according to a vocabulary that was created.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vocabulary was built from the words found in the captions with the addition of </a:t>
            </a:r>
            <a:r>
              <a:rPr lang="en" sz="1800"/>
              <a:t>special</a:t>
            </a:r>
            <a:r>
              <a:rPr lang="en" sz="1800"/>
              <a:t> characters: "&lt;pad&gt;", "&lt;start&gt;", "&lt;end&gt;", "&lt;unk&gt;".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decoder (LSTM)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145925" y="2136600"/>
            <a:ext cx="8770500" cy="30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Goal: Convert image features + partial caption (inputs) into the next word.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Inputs: Image Feature Vector (from encoder), Tokenized Caption (word indices converted via an embedding layer)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LSTM: Processes the “image feature + word sequence”, Maintains a hidden state for context</a:t>
            </a:r>
            <a:endParaRPr sz="529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Fully Connected (FC) Layer: Projects LSTM outputs to a vocab-size distribution at each time step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Output: Probability distribution over the next word in the vocabulary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Decoder Works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0" y="1853850"/>
            <a:ext cx="91440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Embedding Layer: Converts each word index to a continuous vector 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Feature as First “Token”: The image feature is prepended to the word embeddings, letting the LSTM “see” the image context first.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LSTM Forward Pass: Step-by-step processes image feature + each word embedding, updating hidden and cell states.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Vocabulary Projection: FC layer on each LSTM output → yields logits for every word in the vocabulary.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Training vs. Inference: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-322262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●"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Training: Compare predicted words to ground-truth, use teacher forcing.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-322262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●"/>
            </a:pPr>
            <a:r>
              <a:rPr lang="en" sz="5900">
                <a:latin typeface="Arial"/>
                <a:ea typeface="Arial"/>
                <a:cs typeface="Arial"/>
                <a:sym typeface="Arial"/>
              </a:rPr>
              <a:t>Inference: Generate tokens one at a time until an </a:t>
            </a:r>
            <a:r>
              <a:rPr lang="en" sz="5900">
                <a:latin typeface="Roboto Mono"/>
                <a:ea typeface="Roboto Mono"/>
                <a:cs typeface="Roboto Mono"/>
                <a:sym typeface="Roboto Mono"/>
              </a:rPr>
              <a:t>&lt;end&gt;</a:t>
            </a:r>
            <a:r>
              <a:rPr lang="en" sz="5900">
                <a:latin typeface="Arial"/>
                <a:ea typeface="Arial"/>
                <a:cs typeface="Arial"/>
                <a:sym typeface="Arial"/>
              </a:rPr>
              <a:t> token is reached.</a:t>
            </a:r>
            <a:endParaRPr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00" y="473599"/>
            <a:ext cx="5015400" cy="3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145925" y="2078875"/>
            <a:ext cx="8911200" cy="29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725"/>
              <a:t>Data: Batches of pre-extracted features (from a CNN) and tokenized captions.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25"/>
              <a:t>Forward Pass: Decoder takes the image feature and all but the last caption token as input. Predicts each next word in the sequence.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25"/>
              <a:t>Loss: Cross-Entropy against the shifted ground-truth words. Ignore &lt;pad&gt; so padding doesn’t affect gradients.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25"/>
              <a:t>Backward &amp; Update: Compute gradients via backprop. Adam optimizer adjusts the LSTM weights.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725"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Function - generate step.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Generate</a:t>
            </a:r>
            <a:r>
              <a:rPr lang="en" sz="2100"/>
              <a:t> caption only by using image features only.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Final product is a single line function.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</a:t>
            </a:r>
            <a:r>
              <a:rPr lang="en"/>
              <a:t>captioning</a:t>
            </a:r>
            <a:r>
              <a:rPr lang="en"/>
              <a:t>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Image captioning is the process of automatically generating a textual description for an image. It combines computer vision and natural language processing (NLP) to interpret the contents of an image and describe them in a meaningful, human-readable way.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Actually, Image Captioning is the process of transforming visual data into lingual data.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Some </a:t>
            </a:r>
            <a:r>
              <a:rPr lang="en" sz="1600"/>
              <a:t>examples</a:t>
            </a:r>
            <a:r>
              <a:rPr lang="en" sz="1600"/>
              <a:t>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time!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350" y="0"/>
            <a:ext cx="2807500" cy="41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2635150" y="4282625"/>
            <a:ext cx="339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 dog is laying on a mans lap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450" y="93200"/>
            <a:ext cx="5930374" cy="39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1926975" y="4226700"/>
            <a:ext cx="492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3E3E3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group of people walking down a sidewalk</a:t>
            </a:r>
            <a:endParaRPr sz="19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15900" marR="381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700" y="96475"/>
            <a:ext cx="3395900" cy="39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3026500" y="4189425"/>
            <a:ext cx="3429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3E3E3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man in a suit and tie holding a camera</a:t>
            </a:r>
            <a:endParaRPr sz="2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15900" marR="381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25" y="0"/>
            <a:ext cx="3086175" cy="4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784225" y="4208075"/>
            <a:ext cx="303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3E3E3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man in a cowboy hat is petting a sheep</a:t>
            </a:r>
            <a:endParaRPr sz="19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15900" marR="381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00" y="0"/>
            <a:ext cx="3377249" cy="36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00" y="0"/>
            <a:ext cx="2752669" cy="36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1851300" y="3704775"/>
            <a:ext cx="27207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3E3E3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cat is laying on a wooden chair</a:t>
            </a:r>
            <a:endParaRPr sz="19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66700" marR="50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15900" marR="381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5116988" y="3704775"/>
            <a:ext cx="25344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 dog sitting in the grass with a frisbee in its mouth</a:t>
            </a:r>
            <a:endParaRPr sz="1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45024" cy="303376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231125" y="3220375"/>
            <a:ext cx="3966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 dog is running on the beach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425" y="75313"/>
            <a:ext cx="4250600" cy="3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4349650" y="3425375"/>
            <a:ext cx="4044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 dog laying on a bed with a remote control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</a:t>
            </a:r>
            <a:r>
              <a:rPr lang="en"/>
              <a:t>challenges</a:t>
            </a:r>
            <a:r>
              <a:rPr lang="en"/>
              <a:t> we faced 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Big datasets, but not big </a:t>
            </a:r>
            <a:r>
              <a:rPr lang="en" sz="2400"/>
              <a:t>enough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Processing</a:t>
            </a:r>
            <a:r>
              <a:rPr lang="en" sz="2400"/>
              <a:t> power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Hyperparameter t</a:t>
            </a:r>
            <a:r>
              <a:rPr lang="en" sz="2400"/>
              <a:t>uning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 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Mukherjee, S. (2022, August 18). The annotated RESNet-50 - towards data science. </a:t>
            </a:r>
            <a:r>
              <a:rPr i="1"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https://towardsdatascience.com/the-annotated-resnet-50-a6c536034758</a:t>
            </a:r>
            <a:endParaRPr sz="11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Vinyals, O., Toshev, A., Bengio, S., &amp; Erhan, D. (2015). Show and tell: A neural image caption generator. </a:t>
            </a:r>
            <a:r>
              <a:rPr i="1"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 Foundation</a:t>
            </a:r>
            <a:r>
              <a:rPr lang="en" sz="11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3156–3164. https://doi.org/10.1109/cvpr.2015.7298935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950" y="2"/>
            <a:ext cx="5476075" cy="41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black dog leaps over a log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63" y="62550"/>
            <a:ext cx="5352675" cy="42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light colored dog is walking through a stream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363" y="187600"/>
            <a:ext cx="4998575" cy="39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Two kids play on the floor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image captioning?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technology of Image Captioning </a:t>
            </a:r>
            <a:r>
              <a:rPr lang="en" sz="1800"/>
              <a:t>encapsulates great potential. It can help with helping Visually Impaired People to see through listening to generated texts, describe medical images (like X-rays or MRIs) to aid diagnosis, enhanced Search and Organization, improving efficiency in visual data analysis - and many more beneficial, and some creepy, developments.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75" y="185350"/>
            <a:ext cx="7477150" cy="4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</a:t>
            </a:r>
            <a:r>
              <a:rPr lang="en" sz="2100"/>
              <a:t>man in a black shirt and a tie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50" y="4450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woman with glasses is holding a cell phone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761400"/>
            <a:ext cx="85206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consisted of 2 main parts, a CNN encoder and and RNN decoder.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00" y="2372425"/>
            <a:ext cx="6775849" cy="27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